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0" r:id="rId1"/>
  </p:sldMasterIdLst>
  <p:notesMasterIdLst>
    <p:notesMasterId r:id="rId18"/>
  </p:notesMasterIdLst>
  <p:handoutMasterIdLst>
    <p:handoutMasterId r:id="rId19"/>
  </p:handoutMasterIdLst>
  <p:sldIdLst>
    <p:sldId id="1003" r:id="rId2"/>
    <p:sldId id="967" r:id="rId3"/>
    <p:sldId id="978" r:id="rId4"/>
    <p:sldId id="979" r:id="rId5"/>
    <p:sldId id="980" r:id="rId6"/>
    <p:sldId id="988" r:id="rId7"/>
    <p:sldId id="989" r:id="rId8"/>
    <p:sldId id="990" r:id="rId9"/>
    <p:sldId id="981" r:id="rId10"/>
    <p:sldId id="995" r:id="rId11"/>
    <p:sldId id="982" r:id="rId12"/>
    <p:sldId id="996" r:id="rId13"/>
    <p:sldId id="986" r:id="rId14"/>
    <p:sldId id="991" r:id="rId15"/>
    <p:sldId id="992" r:id="rId16"/>
    <p:sldId id="997" r:id="rId1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clrMru>
    <a:srgbClr val="FF0066"/>
    <a:srgbClr val="FFFFD5"/>
    <a:srgbClr val="FF99FF"/>
    <a:srgbClr val="FFFFCC"/>
    <a:srgbClr val="66CCFF"/>
    <a:srgbClr val="FF3300"/>
    <a:srgbClr val="5F5F5F"/>
    <a:srgbClr val="91280B"/>
    <a:srgbClr val="BE34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21" autoAdjust="0"/>
    <p:restoredTop sz="86386" autoAdjust="0"/>
  </p:normalViewPr>
  <p:slideViewPr>
    <p:cSldViewPr>
      <p:cViewPr varScale="1">
        <p:scale>
          <a:sx n="108" d="100"/>
          <a:sy n="108" d="100"/>
        </p:scale>
        <p:origin x="1716" y="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28" y="-72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0" y="0"/>
            <a:ext cx="3169920" cy="48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3DFEAE5-D8E1-4839-9712-6666D1936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91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9525" y="728663"/>
            <a:ext cx="4757738" cy="3567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37234"/>
            <a:ext cx="5364480" cy="4377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0FF5AC3-0825-464F-8226-E04F22636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605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5930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8237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1491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69735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9735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FA8E1-D30B-422D-AD42-E1A21B3AB1F8}" type="datetime1">
              <a:rPr lang="en-US"/>
              <a:pPr>
                <a:defRPr/>
              </a:pPr>
              <a:t>6/16/2025</a:t>
            </a:fld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6A56F-1E7C-4C66-8DEB-519C59F7FB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9883-B1C2-48FD-B79B-1E0C484E4470}" type="datetime1">
              <a:rPr lang="en-US"/>
              <a:pPr>
                <a:defRPr/>
              </a:pPr>
              <a:t>6/16/2025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0D50-6233-4A51-A49B-DD2E02B9F9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3271-3437-436A-B5E5-A1E45BB4D32A}" type="datetime1">
              <a:rPr lang="en-US"/>
              <a:pPr>
                <a:defRPr/>
              </a:pPr>
              <a:t>6/16/2025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E0F15-7FDA-47D9-B101-FDCE35D56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0E01D-6901-45FF-8E75-103F9B9EE73A}" type="datetime1">
              <a:rPr lang="en-US"/>
              <a:pPr>
                <a:defRPr/>
              </a:pPr>
              <a:t>6/16/2025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31CEE-AD9E-45E2-B6C7-8634B12B69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B543E-753B-4783-B725-407D9532EDB3}" type="datetime1">
              <a:rPr lang="en-US"/>
              <a:pPr>
                <a:defRPr/>
              </a:pPr>
              <a:t>6/16/2025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68832-C841-4F26-8661-F0C780CB1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A8647-B29C-483C-A506-E71BE45AC214}" type="datetime1">
              <a:rPr lang="en-US"/>
              <a:pPr>
                <a:defRPr/>
              </a:pPr>
              <a:t>6/16/2025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93EEB-BDA0-4460-BAC9-6A0A9DE8D8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632A2-2314-41CE-9A71-EC989BC1157C}" type="datetime1">
              <a:rPr lang="en-US"/>
              <a:pPr>
                <a:defRPr/>
              </a:pPr>
              <a:t>6/16/2025</a:t>
            </a:fld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11FA0-03AF-4A9B-B581-4FED23E95F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02E46-0452-4480-9798-84A9621AD11D}" type="datetime1">
              <a:rPr lang="en-US"/>
              <a:pPr>
                <a:defRPr/>
              </a:pPr>
              <a:t>6/16/2025</a:t>
            </a:fld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F5C47-19B2-4F33-A6D3-FA0F95CABD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D503E-6EAA-4DCB-AF23-1AD824CB4E45}" type="datetime1">
              <a:rPr lang="en-US"/>
              <a:pPr>
                <a:defRPr/>
              </a:pPr>
              <a:t>6/16/2025</a:t>
            </a:fld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57F01-7670-4D72-B57E-00D0C6485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8F341-ED55-4725-B17A-D5E8E1516225}" type="datetime1">
              <a:rPr lang="en-US"/>
              <a:pPr>
                <a:defRPr/>
              </a:pPr>
              <a:t>6/16/2025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0BE61-F04D-42D8-9652-430B1039EA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4DEB3-777B-43BE-9D24-C47587962B91}" type="datetime1">
              <a:rPr lang="en-US"/>
              <a:pPr>
                <a:defRPr/>
              </a:pPr>
              <a:t>6/16/2025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1FA69-F30B-4B1B-9AA5-F93EC330A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963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3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98A1C9D1-1B7D-45D8-9642-18C7BAC442DD}" type="datetime1">
              <a:rPr lang="en-US"/>
              <a:pPr>
                <a:defRPr/>
              </a:pPr>
              <a:t>6/16/2025</a:t>
            </a:fld>
            <a:endParaRPr lang="en-US" dirty="0"/>
          </a:p>
        </p:txBody>
      </p:sp>
      <p:sp>
        <p:nvSpPr>
          <p:cNvPr id="6963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1D1F49-5940-4892-991E-D5290BEF4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4324" y="476672"/>
            <a:ext cx="8255260" cy="6120680"/>
          </a:xfrm>
        </p:spPr>
        <p:txBody>
          <a:bodyPr lIns="92075" tIns="46038" rIns="92075" bIns="46038"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400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圣经阐述：如何解释和应用圣经</a:t>
            </a:r>
            <a:r>
              <a:rPr kumimoji="0" lang="en-US" altLang="zh-CN" sz="400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-17</a:t>
            </a:r>
            <a:endParaRPr lang="en-US" altLang="zh-TW" sz="40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endParaRPr lang="en-US" altLang="zh-TW" sz="36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Pastor Iho Tree (</a:t>
            </a:r>
            <a:r>
              <a:rPr lang="zh-TW" altLang="en-US" sz="3600" dirty="0">
                <a:latin typeface="+mj-lt"/>
                <a:ea typeface="DFKai-SB" panose="03000509000000000000" pitchFamily="65" charset="-120"/>
              </a:rPr>
              <a:t>崔</a:t>
            </a:r>
            <a:r>
              <a:rPr lang="zh-CN" altLang="en-US" sz="3600" dirty="0">
                <a:latin typeface="+mj-lt"/>
                <a:ea typeface="DFKai-SB" panose="03000509000000000000" pitchFamily="65" charset="-120"/>
              </a:rPr>
              <a:t>谊</a:t>
            </a:r>
            <a:r>
              <a:rPr lang="zh-TW" altLang="en-US" sz="3600" dirty="0">
                <a:latin typeface="+mj-lt"/>
                <a:ea typeface="DFKai-SB" panose="03000509000000000000" pitchFamily="65" charset="-120"/>
              </a:rPr>
              <a:t>厚牧師</a:t>
            </a: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), PCA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3-30-2025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7" y="1351059"/>
            <a:ext cx="8496945" cy="4155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buFont typeface="Wingdings" pitchFamily="2" charset="2"/>
              <a:buChar char="Ø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试着在诗篇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139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中找出例子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lvl="1" indent="-457200">
              <a:buFont typeface="Wingdings" pitchFamily="2" charset="2"/>
              <a:buChar char="Ø"/>
            </a:pP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en-US" sz="28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7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我到哪里去躲避你的灵？我往哪里去逃避你的面呢？</a:t>
            </a:r>
          </a:p>
          <a:p>
            <a:pPr lvl="2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8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如果我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升到天上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，你在那里；如果我在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阴间下榻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，你也在那里。</a:t>
            </a:r>
          </a:p>
          <a:p>
            <a:pPr lvl="2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9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如果我展开清晨的翅膀，飞到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海的极处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居住，</a:t>
            </a:r>
          </a:p>
          <a:p>
            <a:pPr lvl="2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10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就是在那里，你的手仍必引导我，你的右手也必扶持我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44634A-112A-4230-909F-E9F6912EA9F2}"/>
              </a:ext>
            </a:extLst>
          </p:cNvPr>
          <p:cNvSpPr/>
          <p:nvPr/>
        </p:nvSpPr>
        <p:spPr>
          <a:xfrm>
            <a:off x="1691680" y="195499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ctr">
              <a:tabLst>
                <a:tab pos="4121150" algn="l"/>
              </a:tabLst>
            </a:pPr>
            <a:r>
              <a:rPr lang="ja-JP" altLang="en-US" sz="2800" dirty="0">
                <a:latin typeface="+mn-lt"/>
                <a:ea typeface="TSC UKai M TT" pitchFamily="49" charset="-122"/>
              </a:rPr>
              <a:t>概括法 </a:t>
            </a:r>
            <a:r>
              <a:rPr lang="en-US" altLang="ja-JP" sz="2800" dirty="0">
                <a:latin typeface="+mn-lt"/>
                <a:ea typeface="TSC UKai M TT" pitchFamily="49" charset="-122"/>
              </a:rPr>
              <a:t>(</a:t>
            </a:r>
            <a:r>
              <a:rPr lang="en-US" sz="2800" dirty="0">
                <a:latin typeface="+mn-lt"/>
                <a:ea typeface="TSC UKai M TT" pitchFamily="49" charset="-122"/>
              </a:rPr>
              <a:t>Merism)</a:t>
            </a:r>
            <a:endParaRPr lang="ja-JP" altLang="en-US" sz="2800" dirty="0">
              <a:latin typeface="+mn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41590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11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7" y="1124744"/>
            <a:ext cx="8496945" cy="5140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试着在林前</a:t>
            </a:r>
            <a:r>
              <a:rPr lang="en-US" sz="2800" dirty="0">
                <a:latin typeface="+mj-lt"/>
                <a:ea typeface="DFKai-SB" panose="03000509000000000000" pitchFamily="65" charset="-120"/>
              </a:rPr>
              <a:t>13:1-3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 中找出例子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lvl="1" indent="-457200">
              <a:lnSpc>
                <a:spcPts val="3600"/>
              </a:lnSpc>
              <a:buFont typeface="Wingdings" pitchFamily="2" charset="2"/>
              <a:buChar char="Ø"/>
            </a:pP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1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我若能说世人和天使的方言，却没有爱，我就成了鸣的锣、响的钹一样。</a:t>
            </a:r>
          </a:p>
          <a:p>
            <a:pPr lvl="2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我若有先知讲道的恩赐，也明白各样的奥秘，各样的知识；并且有全备的信，叫我能够移山，却没有爱，我就算不得甚麽。</a:t>
            </a:r>
          </a:p>
          <a:p>
            <a:pPr lvl="2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3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我若把一切所有的分给人，又舍己身被人焚烧，却没有爱，对我仍然毫无益处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600"/>
              </a:lnSpc>
              <a:buFont typeface="Wingdings" pitchFamily="2" charset="2"/>
              <a:buChar char="Ø"/>
            </a:pP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lvl="1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保罗的重点是什么？</a:t>
            </a:r>
            <a:endParaRPr lang="en-US" altLang="zh-TW" sz="28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5DA0F2-BF35-4297-800E-12917D0E4A51}"/>
              </a:ext>
            </a:extLst>
          </p:cNvPr>
          <p:cNvSpPr/>
          <p:nvPr/>
        </p:nvSpPr>
        <p:spPr>
          <a:xfrm>
            <a:off x="1691680" y="161434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ctr">
              <a:tabLst>
                <a:tab pos="4121150" algn="l"/>
              </a:tabLst>
            </a:pPr>
            <a:r>
              <a:rPr lang="ja-JP" altLang="en-US" sz="2800" dirty="0">
                <a:latin typeface="+mn-lt"/>
                <a:ea typeface="TSC UKai M TT" pitchFamily="49" charset="-122"/>
              </a:rPr>
              <a:t>概括法 </a:t>
            </a:r>
            <a:r>
              <a:rPr lang="en-US" altLang="ja-JP" sz="2800" dirty="0">
                <a:latin typeface="+mn-lt"/>
                <a:ea typeface="TSC UKai M TT" pitchFamily="49" charset="-122"/>
              </a:rPr>
              <a:t>(</a:t>
            </a:r>
            <a:r>
              <a:rPr lang="en-US" sz="2800" dirty="0">
                <a:latin typeface="+mn-lt"/>
                <a:ea typeface="TSC UKai M TT" pitchFamily="49" charset="-122"/>
              </a:rPr>
              <a:t>Merism)</a:t>
            </a:r>
            <a:endParaRPr lang="ja-JP" altLang="en-US" sz="2800" dirty="0">
              <a:latin typeface="+mn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8368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5516" y="836712"/>
            <a:ext cx="8712968" cy="580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试着在林前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13:1-3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中找出例子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我若能说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世人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天使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的方言，却没有爱，我就成了鸣的锣、响的钹一样。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我若有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先知讲道的恩赐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，也明白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各样的奥秘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各样的知识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；并且有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全备的信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，叫我能够移山，却没有爱，我就算不得甚麽。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我若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把一切所有的分给人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，又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舍己身被人焚烧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，却没有爱，对我仍然毫无益处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solidFill>
                  <a:srgbClr val="FFFFFF"/>
                </a:solidFill>
                <a:latin typeface="+mj-lt"/>
                <a:ea typeface="DFKai-SB" panose="03000509000000000000" pitchFamily="65" charset="-120"/>
              </a:rPr>
              <a:t>灵恩派基督徒可以用第</a:t>
            </a:r>
            <a:r>
              <a:rPr lang="en-US" altLang="zh-CN" sz="2400" dirty="0">
                <a:solidFill>
                  <a:srgbClr val="FFFFFF"/>
                </a:solidFill>
                <a:latin typeface="+mj-lt"/>
                <a:ea typeface="DFKai-SB" panose="03000509000000000000" pitchFamily="65" charset="-120"/>
              </a:rPr>
              <a:t>1</a:t>
            </a:r>
            <a:r>
              <a:rPr lang="zh-CN" altLang="en-US" sz="2400" dirty="0">
                <a:solidFill>
                  <a:srgbClr val="FFFFFF"/>
                </a:solidFill>
                <a:latin typeface="+mj-lt"/>
                <a:ea typeface="DFKai-SB" panose="03000509000000000000" pitchFamily="65" charset="-120"/>
              </a:rPr>
              <a:t>节经文来教导，讲方言是以“天使的方言”（一种未知的天堂语言）说话吗？</a:t>
            </a:r>
            <a:endParaRPr lang="en-US" altLang="zh-CN" sz="2400" dirty="0">
              <a:solidFill>
                <a:srgbClr val="FFFFFF"/>
              </a:solidFill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solidFill>
                  <a:srgbClr val="FFFFFF"/>
                </a:solidFill>
                <a:latin typeface="+mj-lt"/>
                <a:ea typeface="DFKai-SB" panose="03000509000000000000" pitchFamily="65" charset="-120"/>
              </a:rPr>
              <a:t>在</a:t>
            </a:r>
            <a:r>
              <a:rPr lang="en-US" altLang="zh-CN" sz="2400" dirty="0">
                <a:solidFill>
                  <a:srgbClr val="FFFFFF"/>
                </a:solidFill>
                <a:latin typeface="+mj-lt"/>
                <a:ea typeface="DFKai-SB" panose="03000509000000000000" pitchFamily="65" charset="-120"/>
              </a:rPr>
              <a:t>《</a:t>
            </a:r>
            <a:r>
              <a:rPr lang="zh-CN" altLang="en-US" sz="2400" dirty="0">
                <a:solidFill>
                  <a:srgbClr val="FFFFFF"/>
                </a:solidFill>
                <a:latin typeface="+mj-lt"/>
                <a:ea typeface="DFKai-SB" panose="03000509000000000000" pitchFamily="65" charset="-120"/>
              </a:rPr>
              <a:t>圣经</a:t>
            </a:r>
            <a:r>
              <a:rPr lang="en-US" altLang="zh-CN" sz="2400" dirty="0">
                <a:solidFill>
                  <a:srgbClr val="FFFFFF"/>
                </a:solidFill>
                <a:latin typeface="+mj-lt"/>
                <a:ea typeface="DFKai-SB" panose="03000509000000000000" pitchFamily="65" charset="-120"/>
              </a:rPr>
              <a:t>》</a:t>
            </a:r>
            <a:r>
              <a:rPr lang="zh-CN" altLang="en-US" sz="2400" dirty="0">
                <a:solidFill>
                  <a:srgbClr val="FFFFFF"/>
                </a:solidFill>
                <a:latin typeface="+mj-lt"/>
                <a:ea typeface="DFKai-SB" panose="03000509000000000000" pitchFamily="65" charset="-120"/>
              </a:rPr>
              <a:t>中，我们看到当天使对人说话时，他们总是用人类的语言（从不需要翻译）。</a:t>
            </a:r>
            <a:endParaRPr lang="en-US" altLang="zh-TW" sz="2400" dirty="0">
              <a:solidFill>
                <a:srgbClr val="FFFFFF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9D64DF-7DAA-4183-A41F-976136898A70}"/>
              </a:ext>
            </a:extLst>
          </p:cNvPr>
          <p:cNvSpPr/>
          <p:nvPr/>
        </p:nvSpPr>
        <p:spPr>
          <a:xfrm>
            <a:off x="1691680" y="24384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ctr">
              <a:tabLst>
                <a:tab pos="4121150" algn="l"/>
              </a:tabLst>
            </a:pPr>
            <a:r>
              <a:rPr lang="ja-JP" altLang="en-US" sz="2800" dirty="0">
                <a:latin typeface="+mn-lt"/>
                <a:ea typeface="TSC UKai M TT" pitchFamily="49" charset="-122"/>
              </a:rPr>
              <a:t>概括法 </a:t>
            </a:r>
            <a:r>
              <a:rPr lang="en-US" altLang="ja-JP" sz="2800" dirty="0">
                <a:latin typeface="+mn-lt"/>
                <a:ea typeface="TSC UKai M TT" pitchFamily="49" charset="-122"/>
              </a:rPr>
              <a:t>(</a:t>
            </a:r>
            <a:r>
              <a:rPr lang="en-US" sz="2800" dirty="0">
                <a:latin typeface="+mn-lt"/>
                <a:ea typeface="TSC UKai M TT" pitchFamily="49" charset="-122"/>
              </a:rPr>
              <a:t>Merism)</a:t>
            </a:r>
            <a:endParaRPr lang="ja-JP" altLang="en-US" sz="2800" dirty="0">
              <a:latin typeface="+mn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467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03648" y="187551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ctr">
              <a:tabLst>
                <a:tab pos="4121150" algn="l"/>
              </a:tabLst>
            </a:pPr>
            <a:r>
              <a:rPr lang="ja-JP" altLang="en-US" sz="2800" dirty="0">
                <a:latin typeface="+mj-lt"/>
                <a:ea typeface="DFKai-SB" panose="03000509000000000000" pitchFamily="65" charset="-120"/>
              </a:rPr>
              <a:t>明喻，直喻 </a:t>
            </a:r>
            <a:r>
              <a:rPr lang="en-US" altLang="ja-JP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800" dirty="0">
                <a:latin typeface="+mj-lt"/>
                <a:ea typeface="DFKai-SB" panose="03000509000000000000" pitchFamily="65" charset="-120"/>
              </a:rPr>
              <a:t>Simile) </a:t>
            </a:r>
          </a:p>
        </p:txBody>
      </p:sp>
      <p:sp>
        <p:nvSpPr>
          <p:cNvPr id="5" name="Rectangle 4"/>
          <p:cNvSpPr/>
          <p:nvPr/>
        </p:nvSpPr>
        <p:spPr>
          <a:xfrm>
            <a:off x="323527" y="1268760"/>
            <a:ext cx="8496945" cy="4606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定义：对不同事物的“实际陈述”比较。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有期望找到“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像 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(like)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”或“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如 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(as)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”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有期望在被比较的事物之间找到相似之处。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endParaRPr lang="en-US" altLang="ja-JP" sz="2800" dirty="0">
              <a:latin typeface="+mj-lt"/>
              <a:ea typeface="DFKai-SB" panose="03000509000000000000" pitchFamily="65" charset="-120"/>
            </a:endParaRPr>
          </a:p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ja-JP" altLang="en-US" sz="2800" dirty="0">
                <a:latin typeface="+mj-lt"/>
                <a:ea typeface="DFKai-SB" panose="03000509000000000000" pitchFamily="65" charset="-120"/>
              </a:rPr>
              <a:t>明喻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的例子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现在，我差派你们出去，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好</a:t>
            </a:r>
            <a:r>
              <a:rPr lang="zh-CN" altLang="en-US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像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羊进到狼群中间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；所以你们要</a:t>
            </a:r>
            <a:r>
              <a:rPr lang="zh-CN" altLang="en-US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像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蛇一样机警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，</a:t>
            </a:r>
            <a:r>
              <a:rPr lang="zh-CN" altLang="en-US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像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鸽子一样纯洁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。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太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 10:16) 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牠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的心坚实</a:t>
            </a:r>
            <a:r>
              <a:rPr lang="zh-CN" altLang="en-US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如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石头，</a:t>
            </a:r>
            <a:r>
              <a:rPr lang="zh-CN" altLang="en-US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如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下磨石那样坚实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。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伯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 41:24)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他</a:t>
            </a:r>
            <a:r>
              <a:rPr lang="zh-CN" altLang="en-US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像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一棵树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，栽在溪水旁，按时结果子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诗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 1:3)</a:t>
            </a:r>
          </a:p>
        </p:txBody>
      </p:sp>
    </p:spTree>
    <p:extLst>
      <p:ext uri="{BB962C8B-B14F-4D97-AF65-F5344CB8AC3E}">
        <p14:creationId xmlns:p14="http://schemas.microsoft.com/office/powerpoint/2010/main" val="200798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31640" y="260648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ctr">
              <a:tabLst>
                <a:tab pos="4121150" algn="l"/>
              </a:tabLst>
            </a:pPr>
            <a:r>
              <a:rPr lang="ja-JP" altLang="en-US" sz="2800" dirty="0">
                <a:latin typeface="+mj-lt"/>
                <a:ea typeface="TSC UKai M TT" pitchFamily="49" charset="-122"/>
              </a:rPr>
              <a:t>轉喻 </a:t>
            </a:r>
            <a:r>
              <a:rPr lang="en-US" altLang="ja-JP" sz="2800" dirty="0">
                <a:latin typeface="+mj-lt"/>
                <a:ea typeface="TSC UKai M TT" pitchFamily="49" charset="-122"/>
              </a:rPr>
              <a:t>(</a:t>
            </a:r>
            <a:r>
              <a:rPr lang="en-US" sz="2800" dirty="0">
                <a:latin typeface="+mj-lt"/>
                <a:ea typeface="TSC UKai M TT" pitchFamily="49" charset="-122"/>
              </a:rPr>
              <a:t>Metonymy)</a:t>
            </a:r>
            <a:endParaRPr lang="ja-JP" altLang="en-US" sz="2800" dirty="0">
              <a:latin typeface="+mj-lt"/>
              <a:ea typeface="TSC UKai M TT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5535" y="1736574"/>
            <a:ext cx="8632929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定义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采用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“意义上”紧密相关的词语的替代。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0" lvl="1">
              <a:lnSpc>
                <a:spcPts val="3600"/>
              </a:lnSpc>
            </a:pP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通常在“两个有逻辑关联”的词之间进行替换。</a:t>
            </a:r>
          </a:p>
          <a:p>
            <a:pPr lvl="2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不是基于相似性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(similarity)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而是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基于关系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(relationship)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。</a:t>
            </a:r>
          </a:p>
          <a:p>
            <a:pPr lvl="2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在隐喻中，被比较的事物处于不同的领域，在转喻中，事物是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紧密相关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的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. 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buFont typeface="Wingdings" pitchFamily="2" charset="2"/>
              <a:buChar char="Ø"/>
            </a:pPr>
            <a:endParaRPr 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146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7524" y="959104"/>
            <a:ext cx="856895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buFont typeface="Wingdings" pitchFamily="2" charset="2"/>
              <a:buChar char="Ø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转喻的例子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lvl="1" indent="-457200">
              <a:buFont typeface="Wingdings" pitchFamily="2" charset="2"/>
              <a:buChar char="Ø"/>
            </a:pP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buFont typeface="Wingdings" pitchFamily="2" charset="2"/>
              <a:buChar char="Ø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我使恶兽在境内绝迹；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刀剑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也不经过你们的地。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 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利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 26:6) </a:t>
            </a:r>
          </a:p>
          <a:p>
            <a:pPr lvl="3" indent="-457200">
              <a:buFont typeface="Wingdings" pitchFamily="2" charset="2"/>
              <a:buChar char="Ø"/>
            </a:pPr>
            <a:r>
              <a:rPr lang="ja-JP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刀剑</a:t>
            </a:r>
            <a:r>
              <a:rPr lang="ja-JP" altLang="en-US" sz="28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与战争相关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buFont typeface="Wingdings" pitchFamily="2" charset="2"/>
              <a:buChar char="Ø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我要把天国的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钥匙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给你，你在地上捆绑的，在天上也被捆绑；你在地上释放的，在天上也被释放。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太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 16:19)  </a:t>
            </a:r>
          </a:p>
          <a:p>
            <a:pPr lvl="3" indent="-457200">
              <a:buFont typeface="Wingdings" pitchFamily="2" charset="2"/>
              <a:buChar char="Ø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钥匙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与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权柄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相关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. 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buFont typeface="Wingdings" pitchFamily="2" charset="2"/>
              <a:buChar char="Ø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亚伯拉罕说：‘他们有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摩西和先知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可以听从。’</a:t>
            </a:r>
            <a:r>
              <a:rPr lang="en-US" altLang="ja-JP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路</a:t>
            </a:r>
            <a:r>
              <a:rPr lang="en-US" altLang="ja-JP" sz="2800" dirty="0">
                <a:latin typeface="+mj-lt"/>
                <a:ea typeface="DFKai-SB" panose="03000509000000000000" pitchFamily="65" charset="-120"/>
              </a:rPr>
              <a:t> 16:29) </a:t>
            </a:r>
          </a:p>
          <a:p>
            <a:pPr lvl="3" indent="-457200">
              <a:buFont typeface="Wingdings" pitchFamily="2" charset="2"/>
              <a:buChar char="Ø"/>
            </a:pPr>
            <a:r>
              <a:rPr lang="en-US" altLang="ja-JP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</a:t>
            </a:r>
            <a:r>
              <a:rPr lang="ja-JP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摩西和先知</a:t>
            </a:r>
            <a:r>
              <a:rPr lang="en-US" altLang="ja-JP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与他们写的书相关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. 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</a:t>
            </a:r>
            <a:r>
              <a:rPr lang="ja-JP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律法先知</a:t>
            </a:r>
            <a:r>
              <a:rPr lang="en-US" altLang="ja-JP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” 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是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指整本旧约圣经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. </a:t>
            </a:r>
            <a:endParaRPr lang="en-US" altLang="ja-JP" sz="28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0B70C9-9E9F-4823-9C05-2F2F77FD3447}"/>
              </a:ext>
            </a:extLst>
          </p:cNvPr>
          <p:cNvSpPr/>
          <p:nvPr/>
        </p:nvSpPr>
        <p:spPr>
          <a:xfrm>
            <a:off x="1403648" y="195977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ctr">
              <a:tabLst>
                <a:tab pos="4121150" algn="l"/>
              </a:tabLst>
            </a:pPr>
            <a:r>
              <a:rPr lang="ja-JP" altLang="en-US" sz="2800" dirty="0">
                <a:latin typeface="+mj-lt"/>
                <a:ea typeface="TSC UKai M TT" pitchFamily="49" charset="-122"/>
              </a:rPr>
              <a:t>轉喻 </a:t>
            </a:r>
            <a:r>
              <a:rPr lang="en-US" altLang="ja-JP" sz="2800" dirty="0">
                <a:latin typeface="+mj-lt"/>
                <a:ea typeface="TSC UKai M TT" pitchFamily="49" charset="-122"/>
              </a:rPr>
              <a:t>(</a:t>
            </a:r>
            <a:r>
              <a:rPr lang="en-US" sz="2800" dirty="0">
                <a:latin typeface="+mj-lt"/>
                <a:ea typeface="TSC UKai M TT" pitchFamily="49" charset="-122"/>
              </a:rPr>
              <a:t>Metonymy)</a:t>
            </a:r>
            <a:endParaRPr lang="ja-JP" altLang="en-US" sz="2800" dirty="0">
              <a:latin typeface="+mj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1749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03648" y="188235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>
                <a:latin typeface="+mj-lt"/>
                <a:ea typeface="TSC UKai M TT" pitchFamily="49" charset="-122"/>
              </a:rPr>
              <a:t>双关语 </a:t>
            </a:r>
            <a:r>
              <a:rPr lang="en-US" altLang="ja-JP" sz="2800" dirty="0">
                <a:latin typeface="+mj-lt"/>
                <a:ea typeface="TSC UKai M TT" pitchFamily="49" charset="-122"/>
              </a:rPr>
              <a:t>(</a:t>
            </a:r>
            <a:r>
              <a:rPr lang="en-US" altLang="zh-TW" sz="2800" dirty="0">
                <a:latin typeface="+mj-lt"/>
                <a:ea typeface="PMingLiU" pitchFamily="18" charset="-120"/>
              </a:rPr>
              <a:t>Pun)</a:t>
            </a:r>
            <a:endParaRPr lang="en-US" altLang="ja-JP" sz="2800" dirty="0">
              <a:latin typeface="+mj-lt"/>
              <a:ea typeface="TSC UKai M TT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9532" y="944928"/>
            <a:ext cx="8424936" cy="5724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4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定义：发音类似的词的使用。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4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双关语存在于原文中。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一旦翻译，双关语通常不再存在。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4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双关语是喜剧演员最常用的言辞。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4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你是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彼得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，我要在这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磐石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上建立我的教会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(Mt 16:18)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在亚兰语中，</a:t>
            </a:r>
            <a:r>
              <a:rPr lang="en-US" altLang="zh-CN" sz="2400" i="1" dirty="0" err="1">
                <a:latin typeface="+mj-lt"/>
                <a:ea typeface="DFKai-SB" panose="03000509000000000000" pitchFamily="65" charset="-120"/>
              </a:rPr>
              <a:t>kepha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(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彼得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用于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人名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磐石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4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风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随意而吹，你听见它的响声，却不知道它从哪里来，往哪里去；凡从圣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灵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生的，也是这样。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  (</a:t>
            </a:r>
            <a:r>
              <a:rPr lang="zh-TW" altLang="en-US" sz="2400" b="0" i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约</a:t>
            </a:r>
            <a:r>
              <a:rPr lang="en-US" altLang="zh-CN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3:8) 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在亚兰语中，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风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灵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是同一个词。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4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他对另一个人说：“你跟从我吧！”那人说：“主啊，请准我先回去安葬我的父亲吧。”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60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耶稣说：“让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死人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去埋葬他们的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死人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，你应该去传扬　神的国。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路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9:59-60)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在这种情况下双关语被翻译出来！ 让灵里死了的人埋葬肉体死了的人。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079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196752"/>
            <a:ext cx="8640763" cy="4968552"/>
          </a:xfrm>
        </p:spPr>
        <p:txBody>
          <a:bodyPr lIns="92075" tIns="46038" rIns="92075" bIns="46038"/>
          <a:lstStyle/>
          <a:p>
            <a:pPr marL="457200" lvl="1" indent="-457200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定义：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无法按照字面上解释的语言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 它说的是一件事，但意味着另一件事。 例如：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744538" lvl="1" indent="-28098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我就是生命的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食物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，到我这里来的，必定不饿；信我的，永远不渴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约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6:35)</a:t>
            </a:r>
          </a:p>
          <a:p>
            <a:pPr marL="744538" lvl="1" indent="-28098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ja-JP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ja-JP" altLang="en-US" sz="2400" dirty="0">
                <a:latin typeface="+mj-lt"/>
                <a:ea typeface="DFKai-SB" panose="03000509000000000000" pitchFamily="65" charset="-120"/>
              </a:rPr>
              <a:t>我是世界的</a:t>
            </a:r>
            <a:r>
              <a:rPr lang="ja-JP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光</a:t>
            </a:r>
            <a:r>
              <a:rPr lang="en-US" altLang="ja-JP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约</a:t>
            </a:r>
            <a:r>
              <a:rPr lang="en-US" altLang="ja-JP" sz="2400" dirty="0">
                <a:latin typeface="+mj-lt"/>
                <a:ea typeface="DFKai-SB" panose="03000509000000000000" pitchFamily="65" charset="-120"/>
              </a:rPr>
              <a:t> 8:12)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744538" lvl="1" indent="-28098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是我的身体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;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是我的血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，是为立约的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在圣餐中。罗马天主教按字面解释。因此，他们教导饼和葡萄酒</a:t>
            </a:r>
            <a:r>
              <a:rPr lang="zh-CN" altLang="en-US" sz="2400" dirty="0">
                <a:ea typeface="DFKai-SB" panose="03000509000000000000" pitchFamily="65" charset="-120"/>
              </a:rPr>
              <a:t>在圣餐中</a:t>
            </a:r>
            <a:r>
              <a:rPr lang="zh-CN" altLang="en-US" sz="2400" b="1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变成了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基督的身体和血。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57200" lvl="1" indent="-457200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圣经中有许多不同类型的比喻性言语。 名称并不重要，只要您能识别（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）它们是比喻性的言语 ，并且（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）正确地解释它即可。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23528" y="142352"/>
            <a:ext cx="8640763" cy="46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ea typeface="TSC UKai M TT" pitchFamily="49" charset="-122"/>
              </a:rPr>
              <a:t>比喻性的言语</a:t>
            </a:r>
            <a:r>
              <a:rPr lang="en-US" altLang="zh-CN" dirty="0">
                <a:solidFill>
                  <a:srgbClr val="FFFF00"/>
                </a:solidFill>
                <a:ea typeface="TSC UKai M TT" pitchFamily="49" charset="-122"/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Figurative language</a:t>
            </a:r>
          </a:p>
        </p:txBody>
      </p:sp>
    </p:spTree>
    <p:extLst>
      <p:ext uri="{BB962C8B-B14F-4D97-AF65-F5344CB8AC3E}">
        <p14:creationId xmlns:p14="http://schemas.microsoft.com/office/powerpoint/2010/main" val="305154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980728"/>
            <a:ext cx="8316924" cy="5397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耶和华看见人在地上的罪恶很大，终日心里思念的，尽都是邪恶的。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6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於是，耶和华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後悔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造人在地上，心中忧伤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创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6:5-6)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上帝没有后悔或悔改，也没有感到抱歉，好像做错了什么。这是用人类的术语来描述上帝的感受。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这是系统神学（神学背景）和 释经学互动的地方。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endParaRPr lang="zh-CN" altLang="en-US" sz="2400" dirty="0">
              <a:latin typeface="+mj-lt"/>
              <a:ea typeface="DFKai-SB" panose="03000509000000000000" pitchFamily="65" charset="-120"/>
            </a:endParaRP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ESV : And the Lord </a:t>
            </a:r>
            <a:r>
              <a:rPr lang="en-US" altLang="zh-TW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regretted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 that he had made man on the earth 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耶和华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后悔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在地上造人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NIV: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The Lord 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regretted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that he had made human beings on the earth 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耶和华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后悔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造人在地上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9DE9FB-36DA-4DE8-AEAA-F202AA903E70}"/>
              </a:ext>
            </a:extLst>
          </p:cNvPr>
          <p:cNvSpPr/>
          <p:nvPr/>
        </p:nvSpPr>
        <p:spPr>
          <a:xfrm>
            <a:off x="1535324" y="152400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ctr">
              <a:tabLst>
                <a:tab pos="4121150" algn="l"/>
              </a:tabLst>
            </a:pPr>
            <a:r>
              <a:rPr lang="ja-JP" altLang="en-US" sz="2800" dirty="0">
                <a:latin typeface="+mj-lt"/>
                <a:ea typeface="DFKai-SB" panose="03000509000000000000" pitchFamily="65" charset="-120"/>
              </a:rPr>
              <a:t>拟人法 </a:t>
            </a:r>
            <a:r>
              <a:rPr lang="en-US" altLang="ja-JP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800" dirty="0">
                <a:latin typeface="+mj-lt"/>
                <a:ea typeface="DFKai-SB" panose="03000509000000000000" pitchFamily="65" charset="-120"/>
              </a:rPr>
              <a:t>Anthropomorphism)</a:t>
            </a:r>
          </a:p>
        </p:txBody>
      </p:sp>
    </p:spTree>
    <p:extLst>
      <p:ext uri="{BB962C8B-B14F-4D97-AF65-F5344CB8AC3E}">
        <p14:creationId xmlns:p14="http://schemas.microsoft.com/office/powerpoint/2010/main" val="610310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1110" y="764704"/>
            <a:ext cx="8579362" cy="580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“10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耶和华的话临到撒母耳说：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11  “</a:t>
            </a:r>
            <a:r>
              <a:rPr lang="zh-CN" altLang="en-US" sz="2400" u="sng" dirty="0">
                <a:latin typeface="+mj-lt"/>
                <a:ea typeface="DFKai-SB" panose="03000509000000000000" pitchFamily="65" charset="-120"/>
              </a:rPr>
              <a:t>我</a:t>
            </a:r>
            <a:r>
              <a:rPr lang="zh-CN" altLang="en-US" sz="2400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後悔</a:t>
            </a:r>
            <a:r>
              <a:rPr lang="zh-CN" altLang="en-US" sz="2400" u="sng" dirty="0">
                <a:latin typeface="+mj-lt"/>
                <a:ea typeface="DFKai-SB" panose="03000509000000000000" pitchFamily="65" charset="-120"/>
              </a:rPr>
              <a:t>立了扫罗为王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，因为他已经离去不跟随我，也不执行我的命令了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撒上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 15:11)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28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撒母耳就对他说：“今天耶和华把以色列国从你身上撕裂，赐给比你更好的人。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29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以色列的大能者</a:t>
            </a:r>
            <a:r>
              <a:rPr lang="zh-CN" altLang="en-US" sz="2400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必不说谎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，</a:t>
            </a:r>
            <a:r>
              <a:rPr lang="zh-CN" altLang="en-US" sz="2400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也不后悔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。因为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他</a:t>
            </a:r>
            <a:r>
              <a:rPr lang="zh-CN" altLang="en-US" sz="2400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不是世人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，他</a:t>
            </a:r>
            <a:r>
              <a:rPr lang="zh-CN" altLang="en-US" sz="2400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决不后悔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。”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撒上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15:28-29)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457200" lvl="2">
              <a:lnSpc>
                <a:spcPts val="3200"/>
              </a:lnSpc>
            </a:pP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“1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看哪！耶和华的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手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不是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缩短了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，以致不能拯救；他的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耳朵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不是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不灵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不能听见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而是你们的罪孽使你们与你们的　神隔绝；你们的罪恶使他掩面不顾你们，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不听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你们的祷告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” 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赛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 59:1-2)</a:t>
            </a: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上帝没有手，没有耳朵，他也听不到声波冲击耳鼓所产生的神经信号的过程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3ED948-6ED1-4824-825C-C898C2202174}"/>
              </a:ext>
            </a:extLst>
          </p:cNvPr>
          <p:cNvSpPr/>
          <p:nvPr/>
        </p:nvSpPr>
        <p:spPr>
          <a:xfrm>
            <a:off x="1541973" y="108781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ctr">
              <a:tabLst>
                <a:tab pos="4121150" algn="l"/>
              </a:tabLst>
            </a:pPr>
            <a:r>
              <a:rPr lang="ja-JP" altLang="en-US" sz="2800" dirty="0">
                <a:latin typeface="+mj-lt"/>
                <a:ea typeface="DFKai-SB" panose="03000509000000000000" pitchFamily="65" charset="-120"/>
              </a:rPr>
              <a:t>拟人法 </a:t>
            </a:r>
            <a:r>
              <a:rPr lang="en-US" altLang="ja-JP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800" dirty="0">
                <a:latin typeface="+mj-lt"/>
                <a:ea typeface="DFKai-SB" panose="03000509000000000000" pitchFamily="65" charset="-120"/>
              </a:rPr>
              <a:t>Anthropomorphism)</a:t>
            </a:r>
          </a:p>
        </p:txBody>
      </p:sp>
    </p:spTree>
    <p:extLst>
      <p:ext uri="{BB962C8B-B14F-4D97-AF65-F5344CB8AC3E}">
        <p14:creationId xmlns:p14="http://schemas.microsoft.com/office/powerpoint/2010/main" val="1291070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876888"/>
            <a:ext cx="8784976" cy="5828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buFont typeface="Wingdings" pitchFamily="2" charset="2"/>
              <a:buChar char="Ø"/>
            </a:pPr>
            <a:r>
              <a:rPr lang="zh-CN" altLang="en-US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看看你能否找出诗篇</a:t>
            </a:r>
            <a:r>
              <a:rPr lang="en-US" altLang="zh-CN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18</a:t>
            </a:r>
            <a:r>
              <a:rPr lang="zh-CN" altLang="en-US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中的</a:t>
            </a:r>
            <a:r>
              <a:rPr lang="ja-JP" altLang="en-US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拟人法 </a:t>
            </a:r>
            <a:endParaRPr lang="en-US" altLang="zh-TW" sz="2600" dirty="0">
              <a:latin typeface="+mn-lt"/>
              <a:ea typeface="TSC UKai M TT" pitchFamily="49" charset="-122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8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浓烟从他的鼻孔往上冒，烈火从他的口中喷出来，连炭也烧着了。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9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他使天下垂，亲自降临；在他的脚下黑云密布。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他乘着基路伯飞行，藉着风的翅膀急飞。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他以黑暗作他的隐密处，他以浓黑的水气，就是天空的密云，作他四周的帷帐。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密云、冰雹与火炭，从他面前的光辉经过。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耶和华在天上打雷，至高者发出声音，发出冰雹和火炭。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14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他射出箭来，使它们四散；他连连发出闪电，使它们混乱。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15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耶和华斥责一发，你鼻孔的气一出，海底就出现，大地的根基也显露。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16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他从高处伸手抓住我，把我从大水中拉上来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502B52-1915-4FA6-B1FB-C1203AA8BEC1}"/>
              </a:ext>
            </a:extLst>
          </p:cNvPr>
          <p:cNvSpPr/>
          <p:nvPr/>
        </p:nvSpPr>
        <p:spPr>
          <a:xfrm>
            <a:off x="1529662" y="152400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ctr">
              <a:tabLst>
                <a:tab pos="4121150" algn="l"/>
              </a:tabLst>
            </a:pPr>
            <a:r>
              <a:rPr lang="ja-JP" altLang="en-US" sz="2800" dirty="0">
                <a:latin typeface="+mj-lt"/>
                <a:ea typeface="DFKai-SB" panose="03000509000000000000" pitchFamily="65" charset="-120"/>
              </a:rPr>
              <a:t>拟人法 </a:t>
            </a:r>
            <a:r>
              <a:rPr lang="en-US" altLang="ja-JP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800" dirty="0">
                <a:latin typeface="+mj-lt"/>
                <a:ea typeface="DFKai-SB" panose="03000509000000000000" pitchFamily="65" charset="-120"/>
              </a:rPr>
              <a:t>Anthropomorphism)</a:t>
            </a:r>
          </a:p>
        </p:txBody>
      </p:sp>
    </p:spTree>
    <p:extLst>
      <p:ext uri="{BB962C8B-B14F-4D97-AF65-F5344CB8AC3E}">
        <p14:creationId xmlns:p14="http://schemas.microsoft.com/office/powerpoint/2010/main" val="2173508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9562" y="733246"/>
            <a:ext cx="8784976" cy="580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诗篇</a:t>
            </a:r>
            <a:r>
              <a:rPr lang="en-US" altLang="zh-CN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18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中的</a:t>
            </a:r>
            <a:r>
              <a:rPr lang="ja-JP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拟人法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8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浓烟从他的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鼻孔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往上冒，烈火从他的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口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中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喷出来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，连炭也烧着了。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9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他使天下垂，亲自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降临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；在他的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脚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下黑云密布。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乘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着基路伯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飞行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，藉着风的翅膀急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飞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他以黑暗作他的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隐密处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，他以浓黑的水气，就是天空的密云，作他四周的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帷帐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密云、冰雹与火炭，从他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面前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的光辉经过。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耶和华在天上打雷，至高者发出声音，发出冰雹和火炭。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14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射出箭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来，使它们四散；他连连发出闪电，使它们混乱。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15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耶和华斥责一发，你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鼻孔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的气一出，海底就出现，大地的根基也显露。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16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他从高处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伸手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抓住我，把我从大水中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拉上来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B8B607-3F36-4E07-8925-FC6467B7CC84}"/>
              </a:ext>
            </a:extLst>
          </p:cNvPr>
          <p:cNvSpPr/>
          <p:nvPr/>
        </p:nvSpPr>
        <p:spPr>
          <a:xfrm>
            <a:off x="1535324" y="134293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ctr">
              <a:tabLst>
                <a:tab pos="4121150" algn="l"/>
              </a:tabLst>
            </a:pPr>
            <a:r>
              <a:rPr lang="ja-JP" altLang="en-US" sz="2800" dirty="0">
                <a:latin typeface="+mj-lt"/>
                <a:ea typeface="DFKai-SB" panose="03000509000000000000" pitchFamily="65" charset="-120"/>
              </a:rPr>
              <a:t>拟人法 </a:t>
            </a:r>
            <a:r>
              <a:rPr lang="en-US" altLang="ja-JP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800" dirty="0">
                <a:latin typeface="+mj-lt"/>
                <a:ea typeface="DFKai-SB" panose="03000509000000000000" pitchFamily="65" charset="-120"/>
              </a:rPr>
              <a:t>Anthropomorphism)</a:t>
            </a:r>
          </a:p>
        </p:txBody>
      </p:sp>
    </p:spTree>
    <p:extLst>
      <p:ext uri="{BB962C8B-B14F-4D97-AF65-F5344CB8AC3E}">
        <p14:creationId xmlns:p14="http://schemas.microsoft.com/office/powerpoint/2010/main" val="1305342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03648" y="217838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ctr">
              <a:tabLst>
                <a:tab pos="4121150" algn="l"/>
              </a:tabLst>
            </a:pPr>
            <a:r>
              <a:rPr lang="ja-JP" altLang="en-US" sz="2800" dirty="0">
                <a:latin typeface="+mn-lt"/>
                <a:ea typeface="TSC UKai M TT" pitchFamily="49" charset="-122"/>
              </a:rPr>
              <a:t>概括法 </a:t>
            </a:r>
            <a:r>
              <a:rPr lang="en-US" altLang="ja-JP" sz="2800" dirty="0">
                <a:latin typeface="+mn-lt"/>
                <a:ea typeface="TSC UKai M TT" pitchFamily="49" charset="-122"/>
              </a:rPr>
              <a:t>(</a:t>
            </a:r>
            <a:r>
              <a:rPr lang="en-US" sz="2800" dirty="0">
                <a:latin typeface="+mn-lt"/>
                <a:ea typeface="TSC UKai M TT" pitchFamily="49" charset="-122"/>
              </a:rPr>
              <a:t>Merism)</a:t>
            </a:r>
            <a:endParaRPr lang="ja-JP" altLang="en-US" sz="2800" dirty="0">
              <a:latin typeface="+mn-lt"/>
              <a:ea typeface="TSC UKai M TT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980728"/>
            <a:ext cx="8640960" cy="5397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定义：使用类别的极端来将其描绘为整体。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起初，　神创造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天地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创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1:1)</a:t>
            </a: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天地是两端。从天到地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意思是：整个宇宙。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使他们管理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海里的鱼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、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空中的鸟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、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地上的牲畜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，以及全地，和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地上所有爬行的生物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！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创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1:26b)</a:t>
            </a: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人类将管理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整个被造物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，从高高飞翔的鸟到在深处游动的鱼，再到地球上所有的生物。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  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因为　神知道你们吃那果子的时候，你们的眼睛就开了；你们会像　神一样，能知道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善恶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创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3:5)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ja-JP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善</a:t>
            </a:r>
            <a:r>
              <a:rPr lang="en-US" altLang="ja-JP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, </a:t>
            </a:r>
            <a:r>
              <a:rPr lang="ja-JP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恶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是各种情感和道德判断的终点。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4218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9521" y="1268760"/>
            <a:ext cx="860495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indent="-457200"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躺下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，我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睡觉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，我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醒来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，都因耶和华在扶持着我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诗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3:5)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这是什么意思？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buFont typeface="Wingdings" pitchFamily="2" charset="2"/>
              <a:buChar char="Ø"/>
            </a:pP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地的深处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在他手中，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山的高峰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也都属他。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5 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海洋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属他，因为是他创造的，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陆地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也是他的手造成的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诗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95:4-5)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这是什么意思？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buFont typeface="Wingdings" pitchFamily="2" charset="2"/>
              <a:buChar char="Ø"/>
            </a:pP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2" indent="-457200"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不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从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恶人的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计谋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，不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站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罪人的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道路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，不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坐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好讥笑的人的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座位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诗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1:1) </a:t>
            </a:r>
            <a:r>
              <a:rPr lang="zh-CN" altLang="en-US" sz="2400" dirty="0">
                <a:solidFill>
                  <a:srgbClr val="FFFFFF"/>
                </a:solidFill>
                <a:latin typeface="+mj-lt"/>
                <a:ea typeface="DFKai-SB" panose="03000509000000000000" pitchFamily="65" charset="-120"/>
              </a:rPr>
              <a:t>这是什么意思？</a:t>
            </a:r>
            <a:endParaRPr lang="en-US" altLang="zh-CN" sz="2400" dirty="0">
              <a:solidFill>
                <a:srgbClr val="FFFFFF"/>
              </a:solidFill>
              <a:latin typeface="+mj-lt"/>
              <a:ea typeface="DFKai-SB" panose="03000509000000000000" pitchFamily="65" charset="-120"/>
            </a:endParaRPr>
          </a:p>
          <a:p>
            <a:pPr lvl="2" indent="-457200">
              <a:buFont typeface="Wingdings" pitchFamily="2" charset="2"/>
              <a:buChar char="Ø"/>
            </a:pP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耶和华我的　神阿、如今你使仆人接续我父亲大卫作王、但我是幼童、不知道应当怎样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出入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王上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3:7)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这是什么意思？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FCD068-2854-4E51-BCD9-DA900A4004F1}"/>
              </a:ext>
            </a:extLst>
          </p:cNvPr>
          <p:cNvSpPr/>
          <p:nvPr/>
        </p:nvSpPr>
        <p:spPr>
          <a:xfrm>
            <a:off x="1691680" y="179560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ctr">
              <a:tabLst>
                <a:tab pos="4121150" algn="l"/>
              </a:tabLst>
            </a:pPr>
            <a:r>
              <a:rPr lang="ja-JP" altLang="en-US" sz="2800" dirty="0">
                <a:latin typeface="+mn-lt"/>
                <a:ea typeface="TSC UKai M TT" pitchFamily="49" charset="-122"/>
              </a:rPr>
              <a:t>概括法 </a:t>
            </a:r>
            <a:r>
              <a:rPr lang="en-US" altLang="ja-JP" sz="2800" dirty="0">
                <a:latin typeface="+mn-lt"/>
                <a:ea typeface="TSC UKai M TT" pitchFamily="49" charset="-122"/>
              </a:rPr>
              <a:t>(</a:t>
            </a:r>
            <a:r>
              <a:rPr lang="en-US" sz="2800" dirty="0">
                <a:latin typeface="+mn-lt"/>
                <a:ea typeface="TSC UKai M TT" pitchFamily="49" charset="-122"/>
              </a:rPr>
              <a:t>Merism)</a:t>
            </a:r>
            <a:endParaRPr lang="ja-JP" altLang="en-US" sz="2800" dirty="0">
              <a:latin typeface="+mn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3912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7" y="1484784"/>
            <a:ext cx="8496945" cy="4155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buFont typeface="Wingdings" pitchFamily="2" charset="2"/>
              <a:buChar char="Ø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试着在诗篇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139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中找出例子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lvl="1" indent="-457200">
              <a:buFont typeface="Wingdings" pitchFamily="2" charset="2"/>
              <a:buChar char="Ø"/>
            </a:pP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en-US" sz="28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7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我到哪里去躲避你的灵？我往哪里去逃避你的面呢？</a:t>
            </a:r>
          </a:p>
          <a:p>
            <a:pPr lvl="2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8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如果我升到天上，你在那里；如果我在阴间下榻，你也在那里。</a:t>
            </a:r>
          </a:p>
          <a:p>
            <a:pPr lvl="2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9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如果我展开清晨的翅膀，飞到海的极处居住，</a:t>
            </a:r>
          </a:p>
          <a:p>
            <a:pPr lvl="2" indent="-457200">
              <a:lnSpc>
                <a:spcPts val="3600"/>
              </a:lnSpc>
              <a:buFont typeface="Wingdings" pitchFamily="2" charset="2"/>
              <a:buChar char="Ø"/>
            </a:pP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10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就是在那里，你的手仍必引导我，你的右手也必扶持我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44634A-112A-4230-909F-E9F6912EA9F2}"/>
              </a:ext>
            </a:extLst>
          </p:cNvPr>
          <p:cNvSpPr/>
          <p:nvPr/>
        </p:nvSpPr>
        <p:spPr>
          <a:xfrm>
            <a:off x="1691680" y="152400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ctr">
              <a:tabLst>
                <a:tab pos="4121150" algn="l"/>
              </a:tabLst>
            </a:pPr>
            <a:r>
              <a:rPr lang="ja-JP" altLang="en-US" sz="2800" dirty="0">
                <a:latin typeface="+mn-lt"/>
                <a:ea typeface="TSC UKai M TT" pitchFamily="49" charset="-122"/>
              </a:rPr>
              <a:t>概括法 </a:t>
            </a:r>
            <a:r>
              <a:rPr lang="en-US" altLang="ja-JP" sz="2800" dirty="0">
                <a:latin typeface="+mn-lt"/>
                <a:ea typeface="TSC UKai M TT" pitchFamily="49" charset="-122"/>
              </a:rPr>
              <a:t>(</a:t>
            </a:r>
            <a:r>
              <a:rPr lang="en-US" sz="2800" dirty="0">
                <a:latin typeface="+mn-lt"/>
                <a:ea typeface="TSC UKai M TT" pitchFamily="49" charset="-122"/>
              </a:rPr>
              <a:t>Merism)</a:t>
            </a:r>
            <a:endParaRPr lang="ja-JP" altLang="en-US" sz="2800" dirty="0">
              <a:latin typeface="+mn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69671605"/>
      </p:ext>
    </p:extLst>
  </p:cSld>
  <p:clrMapOvr>
    <a:masterClrMapping/>
  </p:clrMapOvr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34582</TotalTime>
  <Words>2173</Words>
  <Application>Microsoft Office PowerPoint</Application>
  <PresentationFormat>On-screen Show (4:3)</PresentationFormat>
  <Paragraphs>180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DFKai-SB</vt:lpstr>
      <vt:lpstr>TSC UKai M TT</vt:lpstr>
      <vt:lpstr>Arial</vt:lpstr>
      <vt:lpstr>Times New Roman</vt:lpstr>
      <vt:lpstr>Wingdings</vt:lpstr>
      <vt:lpstr>Orbit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Exposition</dc:title>
  <dc:creator>dell</dc:creator>
  <cp:lastModifiedBy>Iho Tree</cp:lastModifiedBy>
  <cp:revision>1540</cp:revision>
  <cp:lastPrinted>2023-06-24T02:14:55Z</cp:lastPrinted>
  <dcterms:created xsi:type="dcterms:W3CDTF">1998-11-23T20:04:09Z</dcterms:created>
  <dcterms:modified xsi:type="dcterms:W3CDTF">2025-06-17T03:15:05Z</dcterms:modified>
</cp:coreProperties>
</file>